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7" r:id="rId5"/>
    <p:sldId id="282" r:id="rId6"/>
    <p:sldId id="261" r:id="rId7"/>
    <p:sldId id="262" r:id="rId8"/>
    <p:sldId id="263" r:id="rId9"/>
    <p:sldId id="281" r:id="rId10"/>
    <p:sldId id="283" r:id="rId11"/>
    <p:sldId id="265" r:id="rId12"/>
    <p:sldId id="266" r:id="rId13"/>
    <p:sldId id="268" r:id="rId14"/>
    <p:sldId id="270" r:id="rId15"/>
    <p:sldId id="271" r:id="rId16"/>
    <p:sldId id="272" r:id="rId17"/>
    <p:sldId id="273" r:id="rId18"/>
    <p:sldId id="279" r:id="rId19"/>
    <p:sldId id="278" r:id="rId20"/>
    <p:sldId id="275" r:id="rId21"/>
    <p:sldId id="284" r:id="rId22"/>
    <p:sldId id="276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Школо69" initials="Ш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5277D-67A0-4E98-AAD3-16E47B6D4227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81873-577D-4AB2-8BD9-D59F56BD36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183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91FC7-DE05-4CCB-B41E-340824748E58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257B-4AD7-4BB9-855C-3308549728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34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689AF-899C-4F37-A4BC-890CD31EDB70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FF2F4-9BD5-4E10-9A07-D46556412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1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F3C0-BBDD-44D9-8072-3CA0DAB40FBD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00047-8992-46E9-9ED6-ABB918D70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FAD0-5BB7-49FD-AA16-D13CF83665D4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20CF9-3F8B-476B-9EDE-A1C4313DE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746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D7D54-D396-46B3-A04C-4F8597C7DBB3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8F662-7C75-4979-A066-88D191777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51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E723D-7744-46A5-A749-D1CE68D1787D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418BD-3A23-492B-AC94-9516C2E2A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30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9D1E7-D532-485E-8B4A-C049E743FFF6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874F-2935-4A3C-800F-5619B3D38B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85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31A83-8A49-4CA2-873E-78431CABAD9F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D9286-7B2E-47DF-8F03-31AED928B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99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550C-8E26-4665-B908-94DC9975B56E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CAD14-55A6-4D97-8F5F-28F0999C0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04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AE4AE-7EF6-46EB-A758-AF09D53CDBD1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947D7-49A0-40EF-8C45-EE4348498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1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621AF2-4611-45AC-876D-364246793DB7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D8FD83-B166-4700-8911-A4EFF2FDB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0" r:id="rId2"/>
    <p:sldLayoutId id="2147483712" r:id="rId3"/>
    <p:sldLayoutId id="2147483709" r:id="rId4"/>
    <p:sldLayoutId id="2147483713" r:id="rId5"/>
    <p:sldLayoutId id="2147483708" r:id="rId6"/>
    <p:sldLayoutId id="2147483707" r:id="rId7"/>
    <p:sldLayoutId id="2147483714" r:id="rId8"/>
    <p:sldLayoutId id="2147483715" r:id="rId9"/>
    <p:sldLayoutId id="2147483706" r:id="rId10"/>
    <p:sldLayoutId id="21474837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526DB0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989AAC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9600" smtClean="0">
                <a:latin typeface="Times New Roman" pitchFamily="18" charset="0"/>
                <a:cs typeface="Times New Roman" pitchFamily="18" charset="0"/>
              </a:rPr>
              <a:t>С У И Ц И Д</a:t>
            </a:r>
            <a:endParaRPr lang="ru-RU" sz="9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Подростки и</a:t>
            </a:r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780928"/>
            <a:ext cx="6480048" cy="2857872"/>
          </a:xfrm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ПОДРОСТКОВЫЙ СУИЦИД ДЕЛИТСЯ НА ТРИ ГРУППЫ: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66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ПЕРВЫЙ ТИП:</a:t>
            </a:r>
            <a:endParaRPr lang="ru-RU" b="1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7467600" cy="4929188"/>
          </a:xfrm>
        </p:spPr>
        <p:txBody>
          <a:bodyPr/>
          <a:lstStyle/>
          <a:p>
            <a:pPr marL="36513" indent="0" eaLnBrk="1" hangingPunct="1">
              <a:buFont typeface="Wingdings 2" pitchFamily="18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Истинный подростковый суицид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19275"/>
            <a:ext cx="5113337" cy="488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ИСТИНЫЙ ПОДРОСТКОВЫЙ СУИЦИД</a:t>
            </a:r>
            <a:endParaRPr lang="ru-RU" sz="3600" b="1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18488" cy="5289451"/>
          </a:xfrm>
        </p:spPr>
        <p:txBody>
          <a:bodyPr/>
          <a:lstStyle/>
          <a:p>
            <a:pPr marL="36513" indent="0" algn="just" eaLnBrk="1" hangingPunct="1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одросток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действительно имеет твердое намерение покончить с жизнью и обычно тщательно все планирует. Если попытка оказывается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algn="just" eaLnBrk="1" hangingPunct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неудачной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algn="just" eaLnBrk="1" hangingPunct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 временем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algn="just" eaLnBrk="1" hangingPunct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повторяет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ее.</a:t>
            </a:r>
          </a:p>
          <a:p>
            <a:pPr marL="36513" indent="0" algn="just" eaLnBrk="1" hangingPunct="1">
              <a:buFont typeface="Wingdings 2" pitchFamily="18" charset="2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8" name="Picture 6" descr="13237019422418416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5" y="2420636"/>
            <a:ext cx="5616748" cy="422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ТИП:</a:t>
            </a:r>
            <a:endParaRPr lang="ru-RU" b="1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91513" cy="5000625"/>
          </a:xfrm>
        </p:spPr>
        <p:txBody>
          <a:bodyPr/>
          <a:lstStyle/>
          <a:p>
            <a:pPr marL="36513" indent="0" eaLnBrk="1" hangingPunct="1">
              <a:buFont typeface="Wingdings 2" pitchFamily="18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Аффективный (чувствительный) подростковый суицид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2" name="Picture 6" descr="deti_suits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49500"/>
            <a:ext cx="5759813" cy="431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pPr marL="36576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АФФЕКТИВНЫ</a:t>
            </a:r>
            <a:r>
              <a:rPr lang="ru-RU" sz="3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(ЧУВСТВИТЕЛЬНЫЙ) </a:t>
            </a:r>
            <a:r>
              <a:rPr lang="ru-RU" sz="3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подростковый суицид</a:t>
            </a:r>
            <a:endParaRPr lang="ru-RU" sz="3600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468313" y="1600200"/>
            <a:ext cx="8496300" cy="4525963"/>
          </a:xfrm>
        </p:spPr>
        <p:txBody>
          <a:bodyPr/>
          <a:lstStyle/>
          <a:p>
            <a:pPr marL="36513" indent="0" eaLnBrk="1" hangingPunct="1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Совершается в состоянии аффекта, под влиянием сильных, но сиюминутных чувств.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Если попытка самоубийства неудачна, подросток,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скорее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всего,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будет ее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повторять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975857"/>
            <a:ext cx="5040560" cy="378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ТРЕТИЙ ТИП:</a:t>
            </a:r>
            <a:endParaRPr lang="ru-RU" b="1" dirty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7467600" cy="5000625"/>
          </a:xfrm>
        </p:spPr>
        <p:txBody>
          <a:bodyPr/>
          <a:lstStyle/>
          <a:p>
            <a:pPr marL="36513" indent="0" eaLnBrk="1" hangingPunct="1">
              <a:buFont typeface="Wingdings 2" pitchFamily="18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Демонстративный суицид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21508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73238"/>
            <a:ext cx="7272338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6576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ДЕМОНСТРАТИВНЫЙ СУИЦИД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8362950" cy="4929188"/>
          </a:xfrm>
        </p:spPr>
        <p:txBody>
          <a:bodyPr/>
          <a:lstStyle/>
          <a:p>
            <a:pPr marL="36513" indent="0" eaLnBrk="1" hangingPunct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этом случае подросток не собирается на самом деле убивать себя, его цель — стать замеченным.</a:t>
            </a:r>
            <a:r>
              <a:rPr lang="ru-RU" dirty="0"/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Попытки самоубийства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обычно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многократные,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истинным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самоубийством </a:t>
            </a:r>
          </a:p>
          <a:p>
            <a:pPr marL="36513" indent="0" eaLnBrk="1" hangingPunct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заканчиваются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случайно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852936"/>
            <a:ext cx="4698279" cy="375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9064" y="2283992"/>
            <a:ext cx="6480048" cy="2780723"/>
          </a:xfrm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>
                <a:effectLst/>
                <a:latin typeface="Times New Roman" pitchFamily="18" charset="0"/>
                <a:cs typeface="Times New Roman" pitchFamily="18" charset="0"/>
              </a:rPr>
              <a:t>Подростковый суицид можно </a:t>
            </a:r>
            <a:r>
              <a:rPr lang="ru-RU" sz="5400" dirty="0" smtClean="0">
                <a:effectLst/>
                <a:latin typeface="Times New Roman" pitchFamily="18" charset="0"/>
                <a:cs typeface="Times New Roman" pitchFamily="18" charset="0"/>
              </a:rPr>
              <a:t>предупредить!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435280" cy="63408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СОВЕТЫ ПСИХОЛОГА ДЛЯ РОДИТЕЛЕЙ: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362950" cy="5400675"/>
          </a:xfrm>
        </p:spPr>
        <p:txBody>
          <a:bodyPr/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Внимательно выслушайте решившегося на самоубийство подростка.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Оцените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серьезность намерений и чувств ребенка, узнайте его конкретный план совершения самоубийства.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Оцените глубину эмоционального кризиса. Подросток может испытывать серьезные трудности, но при этом не помышлять о самоубийстве.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Внимательно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отнеситесь ко всем, даже самым незначительным обидам и жалобам ребенка, не пренебрегайте ничем из всего сказанного им.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бойтесь прямо спросить ребенка, не думает ли он о самоубийстве.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Постарайтесь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акцентировать внимание ребенка на позитивных моментах жизни.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Придайте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уверенность ребенку, объясните ему, что вместе вы обязательно справитесь со своими проблемами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91264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СЛОВА, КОТОРЫЕ НУЖНО СКАЗАТЬ: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196752"/>
            <a:ext cx="8362950" cy="4525963"/>
          </a:xfrm>
        </p:spPr>
        <p:txBody>
          <a:bodyPr/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Если ты считаешь, что твоя жизнь невыносима, попробуй изменить ее. Но не таким способом, так как самой жизни потом не будет!!!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• Если ты не любишь себя, попробуй найти в себе что-либо хорошее. Это хорошее всегда есть! Сконцентрируйся на положительных эмоциях.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• Не думай, что этим способом ты вызовешь сочувствие и огорчение родителей, друзей, любимого человека. Может быть, но ты об этом не узнаешь!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• Многие хотят, чтобы их спасли при попытке самоубийства. Подумай — ведь этого может и не случиться! А если ты останешься на всю жизнь в инвалидном кресле?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• Поговори с кем-нибудь, подумай, жизнь прекрасна!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• Если же твой друг думает сделать это — сообщи об этом кому-нибудь из взрослых.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• Если это все-таки произошло с твоим другом, звони 03!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Чаще всего оканчивают жизнь самоубийством подростки в возрасте от 10 до 14 лет. 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 marL="36513" indent="0" eaLnBrk="1" hangingPunct="1">
              <a:buFont typeface="Wingdings 2" pitchFamily="18" charset="2"/>
              <a:buNone/>
            </a:pP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СУИЦИД - осознанный акт устранения из жизни под воздействием острых психотравмирующих ситуаций, при котором собственная жизнь теряет для человека смысл. </a:t>
            </a:r>
            <a:br>
              <a:rPr lang="ru-RU" sz="4400" b="1" smtClean="0">
                <a:latin typeface="Times New Roman" pitchFamily="18" charset="0"/>
                <a:cs typeface="Times New Roman" pitchFamily="18" charset="0"/>
              </a:rPr>
            </a:br>
            <a:endParaRPr lang="ru-RU" sz="44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ПОМНИТЕ!!!</a:t>
            </a:r>
            <a:endParaRPr lang="ru-RU" sz="7200" b="1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3" indent="0" eaLnBrk="1" hangingPunct="1">
              <a:buFont typeface="Wingdings 2" pitchFamily="18" charset="2"/>
              <a:buNone/>
            </a:pP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Без родительской </a:t>
            </a:r>
          </a:p>
          <a:p>
            <a:pPr marL="36513" indent="0" eaLnBrk="1" hangingPunct="1">
              <a:buFont typeface="Wingdings 2" pitchFamily="18" charset="2"/>
              <a:buNone/>
            </a:pP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поддержки </a:t>
            </a:r>
          </a:p>
          <a:p>
            <a:pPr marL="36513" indent="0" eaLnBrk="1" hangingPunct="1">
              <a:buFont typeface="Wingdings 2" pitchFamily="18" charset="2"/>
              <a:buNone/>
            </a:pP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подросток </a:t>
            </a:r>
          </a:p>
          <a:p>
            <a:pPr marL="36513" indent="0" eaLnBrk="1" hangingPunct="1">
              <a:buFont typeface="Wingdings 2" pitchFamily="18" charset="2"/>
              <a:buNone/>
            </a:pP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часто </a:t>
            </a:r>
          </a:p>
          <a:p>
            <a:pPr marL="36513" indent="0" eaLnBrk="1" hangingPunct="1">
              <a:buFont typeface="Wingdings 2" pitchFamily="18" charset="2"/>
              <a:buNone/>
            </a:pP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опускает руки.</a:t>
            </a:r>
            <a:endParaRPr lang="ru-RU" sz="4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349500"/>
            <a:ext cx="441642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ОЧЕНЬ ВАЖНО!!!</a:t>
            </a:r>
            <a:b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b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ваш ребенок знал: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7467600" cy="4209331"/>
          </a:xfrm>
        </p:spPr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 ЛЮБИТЕ ЕГО ТАКИМ, КАКОЙ ОН ЕСТЬ;</a:t>
            </a:r>
          </a:p>
          <a:p>
            <a:pPr marL="36512" indent="0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 ВСЕГДА ПОМОЖЕТЕ РЕШИТЬ ЛЮБУЮ ПРОБЛЕМУ.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76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9064" y="836712"/>
            <a:ext cx="8247392" cy="4802088"/>
          </a:xfrm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</a:t>
            </a:r>
            <a:br>
              <a:rPr lang="ru-RU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ВНИМАНИЕ!!!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ПРИЧИНЫ:</a:t>
            </a:r>
            <a:endParaRPr lang="ru-RU" b="1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525963"/>
          </a:xfrm>
        </p:spPr>
        <p:txBody>
          <a:bodyPr/>
          <a:lstStyle/>
          <a:p>
            <a:pPr marL="36513" indent="0" algn="just" eaLnBrk="1" hangingPunct="1">
              <a:buFont typeface="Wingdings 2" pitchFamily="18" charset="2"/>
              <a:buNone/>
            </a:pP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Общей причиной суицида является социально-психологическая дезадаптация, возникающая под влиянием острых психотравмирующих ситуаций, нарушения взаимодействия личности с ее ближайшим окружением.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ПСИХОЛОГИЧЕСКАЯ ПРИЧИНА</a:t>
            </a:r>
            <a:r>
              <a:rPr lang="ru-RU" sz="41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подросткового суицида: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3" indent="0" eaLnBrk="1" hangingPunct="1">
              <a:buFont typeface="Wingdings 2" pitchFamily="18" charset="2"/>
              <a:buNone/>
            </a:pP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КРИК О ПОМОЩИ!!!</a:t>
            </a:r>
          </a:p>
        </p:txBody>
      </p:sp>
      <p:pic>
        <p:nvPicPr>
          <p:cNvPr id="1024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500438"/>
            <a:ext cx="4176713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МОТИВЫ СУИЦИДАЛЬНОГО ПОВЕДЕНИЯ </a:t>
            </a:r>
            <a:br>
              <a:rPr lang="ru-RU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И ПОДРОСТКОВ</a:t>
            </a:r>
            <a:endParaRPr lang="ru-RU" sz="2800" b="1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5069160"/>
          </a:xfrm>
        </p:spPr>
        <p:txBody>
          <a:bodyPr/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Переживание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обиды, одиночества, отчужденности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непонимания.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Действительная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или мнимая утрата любви родителей, неразделенное чувство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ревность.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Переживания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связанные со смертью, разводом или уходом родителей из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семьи.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Чувства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вины, стыда, оскорбленного самолюбия,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самообвинения.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Боязнь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позора, насмешек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или унижения.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Страх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наказания, нежелание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извиниться.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Любовные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неудачи, сексуальные эксцессы,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беременность.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Чувство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мести, злобы, протеста; угроза 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вымогательство.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привлечь к себе внимание, вызвать сочувствие, избежать неприятных последствий, уйти от трудной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ситуации.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Сочувствие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или подражание товарищам, героям книг или фильмов.</a:t>
            </a:r>
          </a:p>
          <a:p>
            <a:pPr marL="36512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77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92275" y="476250"/>
            <a:ext cx="5472113" cy="1081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Признаки намерения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188" y="2708275"/>
            <a:ext cx="3565525" cy="1296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Словесные признаки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2738664"/>
            <a:ext cx="3540125" cy="1296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Поведенческие признаки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372200" y="1628800"/>
            <a:ext cx="1080120" cy="993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1907704" y="1628800"/>
            <a:ext cx="900447" cy="993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2555776" y="4532934"/>
            <a:ext cx="381642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Ситуационные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признаки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572000" y="1628800"/>
            <a:ext cx="0" cy="2880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СЛОВЕСНЫЕ ПРИЗНАКИ:</a:t>
            </a:r>
            <a:endParaRPr lang="ru-RU" b="1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468313" y="1484313"/>
            <a:ext cx="8289925" cy="4525962"/>
          </a:xfrm>
        </p:spPr>
        <p:txBody>
          <a:bodyPr/>
          <a:lstStyle/>
          <a:p>
            <a:pPr algn="just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открытые и прямые высказывания о принятом решении покончить с собой;</a:t>
            </a:r>
          </a:p>
          <a:p>
            <a:pPr algn="just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косвенные намеки на совершение самоубийства;</a:t>
            </a:r>
          </a:p>
          <a:p>
            <a:pPr algn="just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нездоровый интерес к вопросам смерти, увлечение литературой по вопросам жизни и смерти, частые разговоры на эту тему;</a:t>
            </a:r>
          </a:p>
          <a:p>
            <a:pPr algn="just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высказывание своих мыслей по поводу самоубийства в подчеркнуто легкой и шутливой форме.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ПОВЕДЕНЧЕСКИЕ ПРИЗНАКИ:</a:t>
            </a:r>
            <a:endParaRPr lang="ru-RU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8488" cy="4525963"/>
          </a:xfrm>
        </p:spPr>
        <p:txBody>
          <a:bodyPr>
            <a:normAutofit fontScale="77500" lnSpcReduction="2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безвозмездная раздача вещей, имеющих для человека высокую значимость;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налаживание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отношений с непримиримыми врагами;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желание ухаживать за собой, запущенный и неряшливый внешний вид;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пропуск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школьных занятий, потеря интереса к привычным для ребен­ка увлечениям, хобби;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отстранение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от друзей и семьи;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частое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уединение, проявление замкнутости и угрюмости;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безразличие 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к окружающему миру.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9151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1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СИТУАЦИОННЫЕ ПРИЗНАКИ:</a:t>
            </a:r>
            <a:endParaRPr lang="ru-RU" sz="4100" dirty="0" smtClean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19256" cy="49244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400" b="1" dirty="0" smtClean="0">
                <a:latin typeface="Times New Roman" pitchFamily="18" charset="0"/>
              </a:rPr>
              <a:t>Ребенок может решиться на самоубийство, если: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социально изолирован, чувствует себя отверженным;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живёт в нестабильном окружении (серьёзный кризис в семье; алкоголизм- личная или семейная проблема);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ощущает себя жертвой насилия - физического, сексуального или эмоционального;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предпринимал раньше попытки самоубийства;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имеет склонность к суициду вследствие того, что он совершился кем-то из друзей, знакомых или членов семьи;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перенёс тяжёлую потерю (смерть кого-то из близких, развод родителей);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слишком критически относится к себе.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884</TotalTime>
  <Words>805</Words>
  <Application>Microsoft Office PowerPoint</Application>
  <PresentationFormat>Экран (4:3)</PresentationFormat>
  <Paragraphs>97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Техническая</vt:lpstr>
      <vt:lpstr>С У И Ц И Д</vt:lpstr>
      <vt:lpstr>Чаще всего оканчивают жизнь самоубийством подростки в возрасте от 10 до 14 лет. </vt:lpstr>
      <vt:lpstr>ПРИЧИНЫ:</vt:lpstr>
      <vt:lpstr>ПСИХОЛОГИЧЕСКАЯ ПРИЧИНА подросткового суицида:</vt:lpstr>
      <vt:lpstr>МОТИВЫ СУИЦИДАЛЬНОГО ПОВЕДЕНИЯ  ДЕТЕЙ И ПОДРОСТКОВ</vt:lpstr>
      <vt:lpstr>Презентация PowerPoint</vt:lpstr>
      <vt:lpstr>СЛОВЕСНЫЕ ПРИЗНАКИ:</vt:lpstr>
      <vt:lpstr>ПОВЕДЕНЧЕСКИЕ ПРИЗНАКИ:</vt:lpstr>
      <vt:lpstr>СИТУАЦИОННЫЕ ПРИЗНАКИ:</vt:lpstr>
      <vt:lpstr>ПОДРОСТКОВЫЙ СУИЦИД ДЕЛИТСЯ НА ТРИ ГРУППЫ:</vt:lpstr>
      <vt:lpstr>ПЕРВЫЙ ТИП:</vt:lpstr>
      <vt:lpstr>ИСТИНЫЙ ПОДРОСТКОВЫЙ СУИЦИД</vt:lpstr>
      <vt:lpstr>ВТОРОЙ ТИП:</vt:lpstr>
      <vt:lpstr>АФФЕКТИВНЫ (ЧУВСТВИТЕЛЬНЫЙ) подростковый суицид</vt:lpstr>
      <vt:lpstr>ТРЕТИЙ ТИП:</vt:lpstr>
      <vt:lpstr>ДЕМОНСТРАТИВНЫЙ СУИЦИД </vt:lpstr>
      <vt:lpstr>Подростковый суицид можно предупредить!</vt:lpstr>
      <vt:lpstr>СОВЕТЫ ПСИХОЛОГА ДЛЯ РОДИТЕЛЕЙ:</vt:lpstr>
      <vt:lpstr>СЛОВА, КОТОРЫЕ НУЖНО СКАЗАТЬ:</vt:lpstr>
      <vt:lpstr>ПОМНИТЕ!!!</vt:lpstr>
      <vt:lpstr>ОЧЕНЬ ВАЖНО!!! чтобы ваш ребенок знал:</vt:lpstr>
      <vt:lpstr>СПАСИБО 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У И Ц И Д</dc:title>
  <dc:creator>школа №69</dc:creator>
  <cp:lastModifiedBy>Школо69</cp:lastModifiedBy>
  <cp:revision>20</cp:revision>
  <dcterms:created xsi:type="dcterms:W3CDTF">2012-02-24T08:12:40Z</dcterms:created>
  <dcterms:modified xsi:type="dcterms:W3CDTF">2012-02-28T09:29:17Z</dcterms:modified>
</cp:coreProperties>
</file>